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75" r:id="rId8"/>
    <p:sldId id="273" r:id="rId9"/>
    <p:sldId id="274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7ED"/>
    <a:srgbClr val="CA1C52"/>
    <a:srgbClr val="3441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71480"/>
            <a:ext cx="7488832" cy="251970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Возрастные особенности 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детей 4-5 лет</a:t>
            </a:r>
            <a:endParaRPr lang="ru-RU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муниципальное 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«Детский сад № 105 «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Мальвина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» г. Волжского Волгоградской области»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86446" y="3571876"/>
            <a:ext cx="29208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Абдразакова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катерина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Равильевна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29124" y="6215082"/>
            <a:ext cx="51809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2020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63284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b="1" i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sz="2600" b="1" i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3900" b="1" i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2800" b="1" i="1" u="sng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3500" b="1" i="1" dirty="0">
                <a:solidFill>
                  <a:srgbClr val="7030A0"/>
                </a:solidFill>
                <a:latin typeface="Cambria" panose="02040503050406030204" pitchFamily="18" charset="0"/>
              </a:rPr>
              <a:t>Счастливых минут </a:t>
            </a:r>
            <a:r>
              <a:rPr lang="ru-RU" sz="3500" b="1" i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общения </a:t>
            </a:r>
          </a:p>
          <a:p>
            <a:pPr marL="0" indent="0" algn="ctr">
              <a:buNone/>
            </a:pPr>
            <a:r>
              <a:rPr lang="ru-RU" sz="3500" b="1" i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с </a:t>
            </a:r>
            <a:r>
              <a:rPr lang="ru-RU" sz="3500" b="1" i="1" dirty="0">
                <a:solidFill>
                  <a:srgbClr val="7030A0"/>
                </a:solidFill>
                <a:latin typeface="Cambria" panose="02040503050406030204" pitchFamily="18" charset="0"/>
              </a:rPr>
              <a:t>детьми</a:t>
            </a:r>
            <a:r>
              <a:rPr lang="ru-RU" sz="3500" b="1" i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!!!</a:t>
            </a:r>
            <a:endParaRPr lang="ru-RU" sz="35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>
              <a:buNone/>
            </a:pPr>
            <a:endParaRPr lang="ru-RU" sz="26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9004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47664" y="476672"/>
            <a:ext cx="734481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i="1" u="sng" dirty="0" smtClean="0">
                <a:solidFill>
                  <a:srgbClr val="FF0000"/>
                </a:solidFill>
              </a:rPr>
              <a:t>Мышление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классифицирует  предметы по признакам – величина, форма, цвет, фрукты, овощи, одежда, посуда.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выделяет такие параметры как высота, ширина, длина.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складывает четырехсоставную матрешку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разрезную картинку из 4-х частей  </a:t>
            </a:r>
          </a:p>
          <a:p>
            <a:pPr>
              <a:buNone/>
            </a:pP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16824" cy="1152128"/>
          </a:xfrm>
        </p:spPr>
        <p:txBody>
          <a:bodyPr>
            <a:noAutofit/>
          </a:bodyPr>
          <a:lstStyle/>
          <a:p>
            <a:r>
              <a:rPr lang="ru-RU" sz="3000" b="1" i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Память</a:t>
            </a:r>
            <a:endParaRPr lang="ru-RU" sz="3000" b="1" i="1" u="sng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12776"/>
            <a:ext cx="7128792" cy="52565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начинает складываться произвольное запоминание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дети помнят поручения взрослых, могут выучить небольшое стихотворение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запоминает 5 картинок, 3-5 слов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5" y="549274"/>
            <a:ext cx="7344816" cy="54000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i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Внимание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Увеличивается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</a:rPr>
              <a:t>устойчивость внимания. Ребенку оказывается доступной сосредоточенная деятельность </a:t>
            </a:r>
            <a:endParaRPr lang="ru-RU" sz="2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</a:rPr>
              <a:t>течение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15–20 минут. </a:t>
            </a:r>
          </a:p>
          <a:p>
            <a:pPr>
              <a:buNone/>
            </a:pPr>
            <a:endParaRPr lang="ru-RU" sz="2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2976" y="1928802"/>
            <a:ext cx="7704856" cy="554461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появляются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</a:rPr>
              <a:t>постоянные партнеры по </a:t>
            </a: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играм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</a:rPr>
              <a:t>группах начинают выделяться </a:t>
            </a:r>
            <a:r>
              <a:rPr lang="ru-RU" sz="28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лидеры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появляется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</a:rPr>
              <a:t>конкурентность, </a:t>
            </a:r>
            <a:r>
              <a:rPr lang="ru-RU" sz="28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соревновательность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buNone/>
            </a:pPr>
            <a:endParaRPr lang="ru-RU" sz="28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692696"/>
            <a:ext cx="4048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000" b="1" i="1" u="sng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Взаимооношения</a:t>
            </a:r>
            <a:endParaRPr lang="ru-RU" sz="3000" b="1" i="1" u="sng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59632" y="908720"/>
            <a:ext cx="8100392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i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Речь</a:t>
            </a:r>
            <a:r>
              <a:rPr lang="ru-RU" sz="3000" b="1" i="1" u="sng" dirty="0">
                <a:solidFill>
                  <a:srgbClr val="FF0000"/>
                </a:solidFill>
                <a:latin typeface="Cambria" panose="02040503050406030204" pitchFamily="18" charset="0"/>
              </a:rPr>
              <a:t> </a:t>
            </a:r>
            <a:endParaRPr lang="ru-RU" sz="3000" b="1" i="1" u="sng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3017E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улучшается произношение звуков и дикция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словарный запас ребенка превышает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 слов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обобщающие слова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пересказывают знакомые сказки  с помощью взрослого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2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9200" y="457200"/>
            <a:ext cx="767328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</a:rPr>
              <a:t>Развитие игровой деятельности 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 -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сюжетно-ролевая, моделирующая и групповая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учится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общению со сверстниками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учится контролировать свое поведение, подчиняясь правилам и соблюдая очередность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проявляет чудеса терпеливости, настойчивости и дисциплинированности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развивает творческое воображение сообразительность, волевые качества, нравственные установки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295400" y="6096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Эмоционально-волевое развитие</a:t>
            </a:r>
            <a:endParaRPr lang="ru-RU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2" descr="E:\Алёна\изображения\картинки\анимашки\9134343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21237"/>
            <a:ext cx="251460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75656" y="1556792"/>
            <a:ext cx="7529264" cy="396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3017E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пяти годам впервые начинают формироваться нравственные эмоции -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чуткость, доброта, </a:t>
            </a: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постепенно появляется новое ценное приобретение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чувство совести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Впервые ребенку может стать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стыдно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35696" y="764704"/>
            <a:ext cx="64064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Comic Sans MS" pitchFamily="66" charset="0"/>
              </a:rPr>
              <a:t>ЭМОЦИОНАЛЬНО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Comic Sans MS" pitchFamily="66" charset="0"/>
              </a:rPr>
              <a:t>БЛАГОПОЛУЧНЫЙ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Comic Sans MS" pitchFamily="66" charset="0"/>
              </a:rPr>
              <a:t>РЕБЕНОК</a:t>
            </a:r>
          </a:p>
          <a:p>
            <a:endParaRPr lang="ru-RU" sz="1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3" name="Picture 1" descr="C:\Users\User\Pictures\newactions_1304570438_86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828800"/>
            <a:ext cx="2590801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трелка вниз 9"/>
          <p:cNvSpPr/>
          <p:nvPr/>
        </p:nvSpPr>
        <p:spPr>
          <a:xfrm rot="4360084">
            <a:off x="6959454" y="794839"/>
            <a:ext cx="797836" cy="207655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ДОБРОЖЕЛАТЕЛЕН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9949877">
            <a:off x="5462590" y="5060957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ВОРУЕТ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2816981">
            <a:off x="3010149" y="4792699"/>
            <a:ext cx="775071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ГРУБИТ РОДИТЕЛЯМ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4868313">
            <a:off x="7151745" y="2365550"/>
            <a:ext cx="992880" cy="248962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СПОСОБЕН ПРЕОДОЛЕВАТЬ ЭГОЦЕНТРИЧЕСКУЮ ПОЗИЦИЮ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4624343">
            <a:off x="7168942" y="1828004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СЛУШАЕТ ДРУГИХ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5546680">
            <a:off x="2188574" y="2936907"/>
            <a:ext cx="609600" cy="195143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РАЗГОВОРЧИВ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445325">
            <a:off x="2053307" y="1959093"/>
            <a:ext cx="708680" cy="192971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НЕПОСРЕДСТВЕНЕН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7275170">
            <a:off x="2158943" y="1005619"/>
            <a:ext cx="685275" cy="188141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УЛЫБЧИВ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4507676">
            <a:off x="2406473" y="4085072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ДРАЧЛИВ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0543087">
            <a:off x="4177741" y="4914318"/>
            <a:ext cx="1069512" cy="172597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ОБЛАДАЕТ ЧУВСТВОМ ЮМОРА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8837950">
            <a:off x="6367750" y="4750459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КРИКЛИВ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6033267">
            <a:off x="7004898" y="3952229"/>
            <a:ext cx="812469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ОБИЖАЕТ ДРУГИХ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192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Возрастные особенности  детей 4-5 лет</vt:lpstr>
      <vt:lpstr>Слайд 2</vt:lpstr>
      <vt:lpstr>Память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 детей 4-5 лет</dc:title>
  <dc:creator>Julinika</dc:creator>
  <cp:lastModifiedBy>c400</cp:lastModifiedBy>
  <cp:revision>57</cp:revision>
  <dcterms:created xsi:type="dcterms:W3CDTF">2013-03-14T19:12:35Z</dcterms:created>
  <dcterms:modified xsi:type="dcterms:W3CDTF">2020-09-07T08:57:37Z</dcterms:modified>
</cp:coreProperties>
</file>